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3" r:id="rId4"/>
    <p:sldId id="275" r:id="rId5"/>
    <p:sldId id="272" r:id="rId6"/>
    <p:sldId id="258" r:id="rId7"/>
    <p:sldId id="271" r:id="rId8"/>
    <p:sldId id="274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268" r:id="rId18"/>
    <p:sldId id="269" r:id="rId19"/>
    <p:sldId id="277" r:id="rId20"/>
    <p:sldId id="270" r:id="rId21"/>
    <p:sldId id="266" r:id="rId22"/>
    <p:sldId id="276" r:id="rId23"/>
    <p:sldId id="281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4E1F3A3-8B4D-4944-8E27-B46F06EA40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2A658C-2749-4657-95F6-08C5833F40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Grain sorghum an alternative crop for Barbados?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By </a:t>
            </a:r>
          </a:p>
          <a:p>
            <a:r>
              <a:rPr lang="en-US" sz="2400" b="1" dirty="0" smtClean="0"/>
              <a:t>Gerald Proverbs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14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Cultivar selection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Cultivars or lines with a wide adaptability - good first choice for Barbados.</a:t>
            </a:r>
          </a:p>
          <a:p>
            <a:r>
              <a:rPr lang="en-US" b="1" dirty="0" smtClean="0"/>
              <a:t>Early cultivars bloom in 55-60 days at a height of 30-36 inches and are ready for harvesting in 90-105 days.</a:t>
            </a:r>
          </a:p>
          <a:p>
            <a:r>
              <a:rPr lang="en-US" b="1" dirty="0" smtClean="0"/>
              <a:t>Late maturing cultivars bloom in 75-80 days at a height of 50-60 inches and are mature at 120-125 days.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Planting rate &amp; germination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Sorghum is very small seeded and should 	not be planted deeper than 1 inch with 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	4-6 seeds per inch.</a:t>
            </a:r>
          </a:p>
          <a:p>
            <a:r>
              <a:rPr lang="en-US" b="1" dirty="0" smtClean="0"/>
              <a:t>Seeding rate is 27,000 - 41,000 seeds </a:t>
            </a:r>
          </a:p>
          <a:p>
            <a:pPr marL="36576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per acre.</a:t>
            </a:r>
          </a:p>
          <a:p>
            <a:r>
              <a:rPr lang="en-US" b="1" dirty="0" smtClean="0"/>
              <a:t>Over 80% of the seed will germinate at 	25°C in 7-10 days.</a:t>
            </a:r>
          </a:p>
          <a:p>
            <a:r>
              <a:rPr lang="en-US" b="1" dirty="0" smtClean="0"/>
              <a:t>Will achieve optimum growth and 	development  at </a:t>
            </a:r>
            <a:r>
              <a:rPr lang="en-US" b="1" dirty="0"/>
              <a:t>27-30°C</a:t>
            </a:r>
            <a:r>
              <a:rPr lang="en-US" b="1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Rainfall requirement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Average rainfall for good production</a:t>
            </a:r>
          </a:p>
          <a:p>
            <a:pPr marL="68580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In Australia 	16-35 inches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In South Africa 	12-30 inches 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In Texas, USA 	12-25 inches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Weed control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Weed control is crucial during the first 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40-60 days.</a:t>
            </a:r>
          </a:p>
          <a:p>
            <a:endParaRPr lang="en-US" b="1" dirty="0" smtClean="0"/>
          </a:p>
          <a:p>
            <a:r>
              <a:rPr lang="en-US" b="1" dirty="0" smtClean="0"/>
              <a:t>Weeds can be eliminated mechanically 	or chemically using liquid or granular 	herbicides.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Harvesting &amp; storage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Sorghum can be harvested at a moderately high grain moisture </a:t>
            </a:r>
          </a:p>
          <a:p>
            <a:pPr marL="365760" lvl="1" indent="0">
              <a:buNone/>
            </a:pPr>
            <a:r>
              <a:rPr lang="en-US" b="1" dirty="0" smtClean="0"/>
              <a:t>(18-22%).</a:t>
            </a:r>
          </a:p>
          <a:p>
            <a:endParaRPr lang="en-US" b="1" dirty="0" smtClean="0"/>
          </a:p>
          <a:p>
            <a:r>
              <a:rPr lang="en-US" b="1" dirty="0" smtClean="0"/>
              <a:t>Have to artificially dry the grain to reduce moisture level to 12-13% before storage.</a:t>
            </a:r>
          </a:p>
          <a:p>
            <a:endParaRPr lang="en-US" b="1" dirty="0" smtClean="0"/>
          </a:p>
          <a:p>
            <a:r>
              <a:rPr lang="en-US" b="1" dirty="0" smtClean="0"/>
              <a:t>Losses when mechanically harvested run about 10%.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11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Insect pest control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Integrated pest management and selective insecticides depending on pest. </a:t>
            </a:r>
            <a:r>
              <a:rPr lang="en-US" b="1" dirty="0" err="1" smtClean="0"/>
              <a:t>Eg</a:t>
            </a:r>
            <a:r>
              <a:rPr lang="en-US" b="1" dirty="0" smtClean="0"/>
              <a:t> Fall army worm</a:t>
            </a:r>
            <a:endParaRPr lang="en-US" b="1" dirty="0"/>
          </a:p>
        </p:txBody>
      </p:sp>
      <p:pic>
        <p:nvPicPr>
          <p:cNvPr id="3074" name="Picture 2" descr="C:\Users\Lesi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38" y="3813175"/>
            <a:ext cx="3713162" cy="225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1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Grain yields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Average yields:</a:t>
            </a:r>
          </a:p>
          <a:p>
            <a:pPr lvl="1"/>
            <a:r>
              <a:rPr lang="en-US" sz="2400" b="1" dirty="0" smtClean="0"/>
              <a:t>Australia and South Africa - yield</a:t>
            </a:r>
          </a:p>
          <a:p>
            <a:pPr marL="365760" lvl="1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2 tons per </a:t>
            </a:r>
            <a:r>
              <a:rPr lang="en-US" sz="2400" b="1" dirty="0"/>
              <a:t> </a:t>
            </a:r>
            <a:r>
              <a:rPr lang="en-US" sz="2400" b="1" dirty="0" smtClean="0"/>
              <a:t>acre.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Texas USA - yield between 2.4 and 2.7  	tons per acre.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4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C</a:t>
            </a:r>
            <a:r>
              <a:rPr lang="en-US" b="1" dirty="0" smtClean="0"/>
              <a:t>omparison of nutritive value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Protein level: </a:t>
            </a:r>
          </a:p>
          <a:p>
            <a:pPr lvl="1"/>
            <a:r>
              <a:rPr lang="en-US" b="1" dirty="0" smtClean="0"/>
              <a:t>Sorghum 	9% </a:t>
            </a:r>
          </a:p>
          <a:p>
            <a:pPr lvl="1"/>
            <a:r>
              <a:rPr lang="en-US" b="1" dirty="0" smtClean="0"/>
              <a:t>corn 		8-10% </a:t>
            </a:r>
          </a:p>
          <a:p>
            <a:pPr lvl="1"/>
            <a:r>
              <a:rPr lang="en-US" b="1" dirty="0" smtClean="0"/>
              <a:t>cassava 	4-6%</a:t>
            </a:r>
          </a:p>
          <a:p>
            <a:r>
              <a:rPr lang="en-US" b="1" dirty="0" smtClean="0"/>
              <a:t>Energy level: </a:t>
            </a:r>
          </a:p>
          <a:p>
            <a:pPr lvl="1"/>
            <a:r>
              <a:rPr lang="en-US" b="1" dirty="0" smtClean="0"/>
              <a:t>sorghum 	2900 kcal/</a:t>
            </a:r>
            <a:r>
              <a:rPr lang="en-US" b="1" dirty="0" err="1" smtClean="0"/>
              <a:t>lb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corn 		3200 kcal/</a:t>
            </a:r>
            <a:r>
              <a:rPr lang="en-US" b="1" dirty="0" err="1" smtClean="0"/>
              <a:t>lb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cassava 	3800 kcal/</a:t>
            </a:r>
            <a:r>
              <a:rPr lang="en-US" b="1" dirty="0" err="1" smtClean="0"/>
              <a:t>lb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02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Water requirement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Water requirement :  To produce 1 ton of crop: </a:t>
            </a:r>
          </a:p>
          <a:p>
            <a:pPr lvl="1"/>
            <a:r>
              <a:rPr lang="en-US" sz="2400" b="1" dirty="0" smtClean="0"/>
              <a:t>sorghum 	10 tons</a:t>
            </a:r>
          </a:p>
          <a:p>
            <a:pPr lvl="1"/>
            <a:r>
              <a:rPr lang="en-US" sz="2400" b="1" dirty="0" smtClean="0"/>
              <a:t>corn 		20 tons</a:t>
            </a:r>
          </a:p>
          <a:p>
            <a:pPr lvl="1"/>
            <a:r>
              <a:rPr lang="en-US" sz="2400" b="1" dirty="0" smtClean="0"/>
              <a:t>Cassava	18 tons</a:t>
            </a:r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</a:t>
            </a:r>
            <a:r>
              <a:rPr lang="en-US" b="1" dirty="0" smtClean="0"/>
              <a:t>oisture </a:t>
            </a:r>
            <a:r>
              <a:rPr lang="en-US" b="1" dirty="0"/>
              <a:t>content </a:t>
            </a:r>
            <a:r>
              <a:rPr lang="en-US" b="1" dirty="0" smtClean="0"/>
              <a:t>of crop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Moisture content at </a:t>
            </a:r>
            <a:r>
              <a:rPr lang="en-US" sz="2800" b="1" dirty="0" smtClean="0"/>
              <a:t>harvest:</a:t>
            </a:r>
          </a:p>
          <a:p>
            <a:pPr lvl="1"/>
            <a:r>
              <a:rPr lang="en-US" sz="2800" b="1" dirty="0" smtClean="0"/>
              <a:t> </a:t>
            </a:r>
            <a:r>
              <a:rPr lang="en-US" sz="2800" b="1" dirty="0"/>
              <a:t>sorghum </a:t>
            </a:r>
            <a:r>
              <a:rPr lang="en-US" sz="2800" b="1" dirty="0" smtClean="0"/>
              <a:t>	18-22 %</a:t>
            </a:r>
          </a:p>
          <a:p>
            <a:pPr lvl="1"/>
            <a:r>
              <a:rPr lang="en-US" sz="2800" b="1" dirty="0"/>
              <a:t> </a:t>
            </a:r>
            <a:r>
              <a:rPr lang="en-US" sz="2800" b="1" dirty="0" smtClean="0"/>
              <a:t>corn 		14-20 %</a:t>
            </a:r>
          </a:p>
          <a:p>
            <a:pPr lvl="1"/>
            <a:r>
              <a:rPr lang="en-US" sz="2800" b="1" dirty="0" smtClean="0"/>
              <a:t> </a:t>
            </a:r>
            <a:r>
              <a:rPr lang="en-US" sz="2800" b="1" dirty="0"/>
              <a:t>cassava </a:t>
            </a:r>
            <a:r>
              <a:rPr lang="en-US" sz="2800" b="1" dirty="0" smtClean="0"/>
              <a:t>	65-75 </a:t>
            </a:r>
            <a:r>
              <a:rPr lang="en-US" sz="2800" b="1" dirty="0"/>
              <a:t>%    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441287" cy="1447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Origin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Sorghum is a plant native to Africa. </a:t>
            </a:r>
          </a:p>
          <a:p>
            <a:pPr marL="68580" indent="0">
              <a:buNone/>
            </a:pPr>
            <a:endParaRPr lang="en-US" b="1" dirty="0" smtClean="0"/>
          </a:p>
          <a:p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most important cereal crop in food production.</a:t>
            </a:r>
          </a:p>
          <a:p>
            <a:endParaRPr lang="en-US" b="1" dirty="0" smtClean="0"/>
          </a:p>
          <a:p>
            <a:r>
              <a:rPr lang="en-US" b="1" dirty="0"/>
              <a:t>D</a:t>
            </a:r>
            <a:r>
              <a:rPr lang="en-US" b="1" dirty="0" smtClean="0"/>
              <a:t>ietary staple of more than 500 million people living in 30 countries around the world.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When and where to plant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otential for farmers to produce two 	sorghum crops per year.</a:t>
            </a:r>
          </a:p>
          <a:p>
            <a:r>
              <a:rPr lang="en-US" b="1" dirty="0" err="1" smtClean="0"/>
              <a:t>Ist</a:t>
            </a:r>
            <a:r>
              <a:rPr lang="en-US" b="1" dirty="0" smtClean="0"/>
              <a:t> crop planted in May/June, harvested 	end of August.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crop planted in December, harvested 	April.</a:t>
            </a:r>
          </a:p>
          <a:p>
            <a:r>
              <a:rPr lang="en-US" b="1" dirty="0" smtClean="0"/>
              <a:t>Crop most suited to lands in St Philip, </a:t>
            </a:r>
          </a:p>
          <a:p>
            <a:pPr marL="365760" lvl="1" indent="0">
              <a:buNone/>
            </a:pPr>
            <a:r>
              <a:rPr lang="en-US" b="1" dirty="0"/>
              <a:t>	</a:t>
            </a:r>
            <a:r>
              <a:rPr lang="en-US" sz="2400" b="1" dirty="0" smtClean="0"/>
              <a:t>St Peter and </a:t>
            </a:r>
            <a:r>
              <a:rPr lang="en-US" sz="2400" b="1" dirty="0"/>
              <a:t>S</a:t>
            </a:r>
            <a:r>
              <a:rPr lang="en-US" sz="2400" b="1" dirty="0" smtClean="0"/>
              <a:t>t Lucy.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604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/>
              <a:t>The future?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b="1" dirty="0"/>
              <a:t>T</a:t>
            </a:r>
            <a:r>
              <a:rPr lang="en-US" sz="3100" b="1" dirty="0" smtClean="0"/>
              <a:t>here is a future for growing sorghum:</a:t>
            </a:r>
          </a:p>
          <a:p>
            <a:endParaRPr lang="en-US" b="1" dirty="0" smtClean="0"/>
          </a:p>
          <a:p>
            <a:pPr lvl="1"/>
            <a:r>
              <a:rPr lang="en-US" sz="2600" b="1" dirty="0" smtClean="0"/>
              <a:t>There is a ready market for the grain</a:t>
            </a:r>
          </a:p>
          <a:p>
            <a:pPr lvl="1"/>
            <a:r>
              <a:rPr lang="en-US" sz="2600" b="1" dirty="0" smtClean="0"/>
              <a:t>Pinnacle </a:t>
            </a:r>
            <a:r>
              <a:rPr lang="en-US" sz="2600" b="1" dirty="0"/>
              <a:t>feeds imports about 25,000 tons of corn </a:t>
            </a:r>
            <a:r>
              <a:rPr lang="en-US" sz="2600" b="1" dirty="0" smtClean="0"/>
              <a:t>annually.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Can we grow it competitively?</a:t>
            </a:r>
          </a:p>
          <a:p>
            <a:pPr lvl="1"/>
            <a:r>
              <a:rPr lang="en-US" sz="2600" b="1" dirty="0" smtClean="0"/>
              <a:t>Only R&amp;D can answer this question.</a:t>
            </a:r>
          </a:p>
          <a:p>
            <a:pPr marL="68580" indent="0">
              <a:buNone/>
            </a:pPr>
            <a:endParaRPr lang="en-US" sz="2600" b="1" dirty="0" smtClean="0"/>
          </a:p>
          <a:p>
            <a:r>
              <a:rPr lang="en-US" sz="2600" b="1" dirty="0" smtClean="0"/>
              <a:t>How long will it take to find out?  </a:t>
            </a:r>
          </a:p>
          <a:p>
            <a:pPr lvl="1"/>
            <a:r>
              <a:rPr lang="en-US" sz="2600" b="1" dirty="0" smtClean="0"/>
              <a:t>No more than five years.</a:t>
            </a:r>
          </a:p>
        </p:txBody>
      </p:sp>
    </p:spTree>
    <p:extLst>
      <p:ext uri="{BB962C8B-B14F-4D97-AF65-F5344CB8AC3E}">
        <p14:creationId xmlns:p14="http://schemas.microsoft.com/office/powerpoint/2010/main" val="1295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The future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Present price of corn at US terminal is US $3.50 per </a:t>
            </a:r>
            <a:r>
              <a:rPr lang="en-US" b="1" dirty="0" smtClean="0"/>
              <a:t>	bushel </a:t>
            </a:r>
            <a:r>
              <a:rPr lang="en-US" b="1" dirty="0"/>
              <a:t>or US $125 per </a:t>
            </a:r>
            <a:r>
              <a:rPr lang="en-US" b="1" dirty="0" smtClean="0"/>
              <a:t>ton. </a:t>
            </a:r>
          </a:p>
          <a:p>
            <a:endParaRPr lang="en-US" b="1" dirty="0"/>
          </a:p>
          <a:p>
            <a:r>
              <a:rPr lang="en-US" b="1" dirty="0"/>
              <a:t>Additional costs:  grain treatment, loading vessel, </a:t>
            </a:r>
            <a:r>
              <a:rPr lang="en-US" b="1" dirty="0" smtClean="0"/>
              <a:t>	sea </a:t>
            </a:r>
            <a:r>
              <a:rPr lang="en-US" b="1" dirty="0"/>
              <a:t>freight, unloading vessel, port fees, </a:t>
            </a:r>
            <a:r>
              <a:rPr lang="en-US" b="1" dirty="0" smtClean="0"/>
              <a:t>	elevator </a:t>
            </a:r>
            <a:r>
              <a:rPr lang="en-US" b="1" dirty="0"/>
              <a:t>fees and inland freight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Price of corn delivered to Pinnacle Feeds  </a:t>
            </a: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	US </a:t>
            </a:r>
            <a:r>
              <a:rPr lang="en-US" b="1" dirty="0"/>
              <a:t>$</a:t>
            </a:r>
            <a:r>
              <a:rPr lang="en-US" b="1" dirty="0" smtClean="0"/>
              <a:t>250/ton.</a:t>
            </a:r>
          </a:p>
          <a:p>
            <a:endParaRPr lang="en-US" b="1" dirty="0"/>
          </a:p>
          <a:p>
            <a:r>
              <a:rPr lang="en-US" b="1" dirty="0"/>
              <a:t>Approximately 16,000 acres needed to produce </a:t>
            </a:r>
            <a:r>
              <a:rPr lang="en-US" b="1" dirty="0" smtClean="0"/>
              <a:t>	sorghum.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Quote - </a:t>
            </a:r>
            <a:r>
              <a:rPr lang="en-US" b="1" dirty="0" err="1" smtClean="0"/>
              <a:t>JFKennedy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Farmers deserve praise not condemnation and their efficiency should be cause for gratitude not something for which they </a:t>
            </a:r>
            <a:r>
              <a:rPr lang="en-US" sz="3200" b="1" i="1" smtClean="0"/>
              <a:t>are penalized</a:t>
            </a:r>
            <a:r>
              <a:rPr lang="en-US" sz="3200" b="1" i="1" dirty="0" smtClean="0"/>
              <a:t>. 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844016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6600" b="1" dirty="0" smtClean="0"/>
              <a:t>	</a:t>
            </a:r>
            <a:r>
              <a:rPr lang="en-US" sz="88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Thank you </a:t>
            </a:r>
            <a:r>
              <a:rPr lang="en-US" sz="8800" b="1" i="1" dirty="0">
                <a:latin typeface="Bauhaus 93" panose="04030905020B02020C02" pitchFamily="82" charset="0"/>
              </a:rPr>
              <a:t/>
            </a:r>
            <a:br>
              <a:rPr lang="en-US" sz="8800" b="1" i="1" dirty="0">
                <a:latin typeface="Bauhaus 93" panose="04030905020B02020C02" pitchFamily="82" charset="0"/>
              </a:rPr>
            </a:br>
            <a:endParaRPr lang="en-US" sz="8800" i="1" dirty="0">
              <a:latin typeface="Bauhaus 93" panose="04030905020B02020C02" pitchFamily="82" charset="0"/>
            </a:endParaRPr>
          </a:p>
          <a:p>
            <a:pPr marL="68580" indent="0">
              <a:buNone/>
            </a:pP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543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Sorghum production by country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Lesia\Desktop\img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6201"/>
            <a:ext cx="5943600" cy="400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5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Major producers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indent="-342900"/>
            <a:r>
              <a:rPr lang="en-US" sz="5500" b="1" dirty="0"/>
              <a:t>70 million tons produced annually on 125 million </a:t>
            </a:r>
            <a:r>
              <a:rPr lang="en-US" sz="5500" b="1" dirty="0" smtClean="0"/>
              <a:t>acres</a:t>
            </a:r>
          </a:p>
          <a:p>
            <a:pPr indent="-342900"/>
            <a:endParaRPr lang="en-US" sz="5500" b="1" dirty="0"/>
          </a:p>
          <a:p>
            <a:r>
              <a:rPr lang="en-US" sz="5500" b="1" dirty="0"/>
              <a:t>12  million tons produced in </a:t>
            </a:r>
            <a:r>
              <a:rPr lang="en-US" sz="5500" b="1" dirty="0" smtClean="0"/>
              <a:t>USA</a:t>
            </a:r>
          </a:p>
          <a:p>
            <a:endParaRPr lang="en-US" sz="5500" b="1" dirty="0"/>
          </a:p>
          <a:p>
            <a:r>
              <a:rPr lang="en-US" sz="5500" b="1" dirty="0"/>
              <a:t>10 million tons produced in </a:t>
            </a:r>
            <a:r>
              <a:rPr lang="en-US" sz="5500" b="1" dirty="0" smtClean="0"/>
              <a:t>both Nigeria and India</a:t>
            </a:r>
          </a:p>
          <a:p>
            <a:endParaRPr lang="en-US" sz="5500" b="1" dirty="0"/>
          </a:p>
          <a:p>
            <a:r>
              <a:rPr lang="en-US" sz="5500" b="1" dirty="0"/>
              <a:t>8.5 million tons produced in </a:t>
            </a:r>
            <a:r>
              <a:rPr lang="en-US" sz="5500" b="1" dirty="0" smtClean="0"/>
              <a:t>Mexico</a:t>
            </a:r>
          </a:p>
          <a:p>
            <a:endParaRPr lang="en-US" sz="5500" b="1" dirty="0"/>
          </a:p>
          <a:p>
            <a:r>
              <a:rPr lang="en-US" sz="5500" b="1" dirty="0"/>
              <a:t>7</a:t>
            </a:r>
            <a:r>
              <a:rPr lang="en-US" sz="5500" b="1" dirty="0" smtClean="0"/>
              <a:t> million tons in Argentina, China and Sudan</a:t>
            </a:r>
          </a:p>
          <a:p>
            <a:pPr marL="68580" indent="0">
              <a:buNone/>
            </a:pPr>
            <a:r>
              <a:rPr lang="en-US" sz="5500" b="1" dirty="0" smtClean="0"/>
              <a:t> </a:t>
            </a:r>
            <a:endParaRPr lang="en-US" sz="5500" b="1" dirty="0"/>
          </a:p>
          <a:p>
            <a:r>
              <a:rPr lang="en-US" sz="5500" b="1" dirty="0" smtClean="0"/>
              <a:t>2.2 million tons in Australia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399"/>
            <a:ext cx="6872344" cy="1156445"/>
          </a:xfrm>
        </p:spPr>
        <p:txBody>
          <a:bodyPr/>
          <a:lstStyle/>
          <a:p>
            <a:pPr algn="ctr"/>
            <a:r>
              <a:rPr lang="en-US" b="1" dirty="0" smtClean="0"/>
              <a:t>Sorghum distribution map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819400"/>
            <a:ext cx="5105400" cy="2667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Lesia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33897"/>
            <a:ext cx="5257800" cy="330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88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27113"/>
            <a:ext cx="7024688" cy="801687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The </a:t>
            </a:r>
            <a:r>
              <a:rPr lang="en-US" sz="4400" b="1" dirty="0"/>
              <a:t>plant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r>
              <a:rPr lang="en-US" b="1" dirty="0" smtClean="0"/>
              <a:t>Sorghum (</a:t>
            </a:r>
            <a:r>
              <a:rPr lang="en-US" b="1" i="1" dirty="0" smtClean="0"/>
              <a:t>S. </a:t>
            </a:r>
            <a:r>
              <a:rPr lang="en-US" b="1" i="1" dirty="0" err="1" smtClean="0"/>
              <a:t>bicolour</a:t>
            </a:r>
            <a:r>
              <a:rPr lang="en-US" b="1" dirty="0" smtClean="0"/>
              <a:t>) is a member of the grass family, </a:t>
            </a:r>
            <a:r>
              <a:rPr lang="en-US" b="1" dirty="0" err="1" smtClean="0"/>
              <a:t>Graminae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Since 1961 production has risen by 45% but the land area used to grow it has decreased.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Lesia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3657600"/>
            <a:ext cx="2590800" cy="21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Sorghum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Lesia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3620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esi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83" y="1613807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esia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4191000" cy="269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esia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302879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7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265" y="685800"/>
            <a:ext cx="6763240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Various seed </a:t>
            </a:r>
            <a:r>
              <a:rPr lang="en-US" b="1" dirty="0" err="1" smtClean="0"/>
              <a:t>colours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3"/>
            <a:ext cx="6576508" cy="30103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Lesi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31640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2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b="1" dirty="0" smtClean="0"/>
              <a:t>Seed suppliers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everal seed suppliers including the US, South Africa and Australia.</a:t>
            </a:r>
          </a:p>
          <a:p>
            <a:r>
              <a:rPr lang="en-US" b="1" dirty="0" smtClean="0"/>
              <a:t>Majority are hybrid </a:t>
            </a:r>
            <a:r>
              <a:rPr lang="en-US" b="1" dirty="0" err="1" smtClean="0"/>
              <a:t>cvs</a:t>
            </a:r>
            <a:r>
              <a:rPr lang="en-US" b="1" dirty="0" smtClean="0"/>
              <a:t>, </a:t>
            </a:r>
            <a:r>
              <a:rPr lang="en-US" b="1" i="1" dirty="0" smtClean="0"/>
              <a:t>e.g. DuPont Pioneer has 20+ hybrids and DeKalb has 10.</a:t>
            </a:r>
          </a:p>
          <a:p>
            <a:r>
              <a:rPr lang="en-US" b="1" dirty="0" smtClean="0"/>
              <a:t>ICRISAT in India produces pure seed which means the farmers can keep part of their crop for replanting.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264</TotalTime>
  <Words>470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Grain sorghum an alternative crop for Barbados?</vt:lpstr>
      <vt:lpstr>Origin</vt:lpstr>
      <vt:lpstr>Sorghum production by country</vt:lpstr>
      <vt:lpstr>Major producers</vt:lpstr>
      <vt:lpstr>Sorghum distribution map</vt:lpstr>
      <vt:lpstr>      The plant </vt:lpstr>
      <vt:lpstr>The Sorghum plant</vt:lpstr>
      <vt:lpstr>Various seed colours</vt:lpstr>
      <vt:lpstr>  Seed suppliers</vt:lpstr>
      <vt:lpstr>Cultivar selection </vt:lpstr>
      <vt:lpstr> Planting rate &amp; germination</vt:lpstr>
      <vt:lpstr>Rainfall requirement</vt:lpstr>
      <vt:lpstr>Weed control</vt:lpstr>
      <vt:lpstr>Harvesting &amp; storage</vt:lpstr>
      <vt:lpstr>Insect pest control </vt:lpstr>
      <vt:lpstr>Grain yields </vt:lpstr>
      <vt:lpstr>   Comparison of nutritive value </vt:lpstr>
      <vt:lpstr>Water requirement</vt:lpstr>
      <vt:lpstr>Moisture content of crop</vt:lpstr>
      <vt:lpstr>When and where to plant</vt:lpstr>
      <vt:lpstr> The future?</vt:lpstr>
      <vt:lpstr>The future</vt:lpstr>
      <vt:lpstr>Quote - JFKennedy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Grain sorghum - an alternative crop for Barbados?</dc:title>
  <dc:creator>Lesia</dc:creator>
  <cp:lastModifiedBy>Lesia</cp:lastModifiedBy>
  <cp:revision>30</cp:revision>
  <dcterms:created xsi:type="dcterms:W3CDTF">2015-01-20T19:16:04Z</dcterms:created>
  <dcterms:modified xsi:type="dcterms:W3CDTF">2015-02-03T00:02:04Z</dcterms:modified>
</cp:coreProperties>
</file>