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57" r:id="rId4"/>
    <p:sldId id="279" r:id="rId5"/>
    <p:sldId id="273" r:id="rId6"/>
    <p:sldId id="274" r:id="rId7"/>
    <p:sldId id="269" r:id="rId8"/>
    <p:sldId id="258" r:id="rId9"/>
    <p:sldId id="259" r:id="rId10"/>
    <p:sldId id="271" r:id="rId11"/>
    <p:sldId id="275" r:id="rId12"/>
    <p:sldId id="278" r:id="rId13"/>
    <p:sldId id="276"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BC0CF3-0021-4D4D-ADC3-6FE57C04F52F}" type="datetimeFigureOut">
              <a:rPr lang="en-US" smtClean="0"/>
              <a:pPr/>
              <a:t>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37A8C-9AE4-4D15-8FF1-46574434EECE}" type="slidenum">
              <a:rPr lang="en-US" smtClean="0"/>
              <a:pPr/>
              <a:t>‹#›</a:t>
            </a:fld>
            <a:endParaRPr lang="en-US"/>
          </a:p>
        </p:txBody>
      </p:sp>
    </p:spTree>
    <p:extLst>
      <p:ext uri="{BB962C8B-B14F-4D97-AF65-F5344CB8AC3E}">
        <p14:creationId xmlns:p14="http://schemas.microsoft.com/office/powerpoint/2010/main" xmlns="" val="14179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2/6/2015 5:53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3731458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2/6/2015 5:53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990250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2/6/2015 5:53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678458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effectLst>
            <a:outerShdw blurRad="38100" dist="38100" dir="2700000" algn="tl">
              <a:srgbClr val="000000">
                <a:alpha val="43137"/>
              </a:srgbClr>
            </a:outerShdw>
          </a:effectLst>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effectLst>
            <a:outerShdw blurRad="38100" dist="38100" dir="2700000" algn="tl">
              <a:srgbClr val="000000">
                <a:alpha val="43137"/>
              </a:srgbClr>
            </a:outerShdw>
          </a:effectLst>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5"/>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microsoft.com/"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914096"/>
          </a:xfrm>
        </p:spPr>
        <p:txBody>
          <a:bodyPr/>
          <a:lstStyle/>
          <a:p>
            <a:pPr algn="ctr"/>
            <a:r>
              <a:rPr lang="en-US" sz="6600" b="1" dirty="0" smtClean="0">
                <a:solidFill>
                  <a:schemeClr val="accent5"/>
                </a:solidFill>
              </a:rPr>
              <a:t>Sweet Potato Processing</a:t>
            </a:r>
            <a:endParaRPr lang="en-US" sz="6600" b="1" dirty="0">
              <a:solidFill>
                <a:schemeClr val="accent5"/>
              </a:solidFill>
            </a:endParaRPr>
          </a:p>
        </p:txBody>
      </p:sp>
      <p:sp>
        <p:nvSpPr>
          <p:cNvPr id="3" name="Subtitle 2"/>
          <p:cNvSpPr>
            <a:spLocks noGrp="1"/>
          </p:cNvSpPr>
          <p:nvPr>
            <p:ph type="body" sz="quarter" idx="10"/>
          </p:nvPr>
        </p:nvSpPr>
        <p:spPr>
          <a:noFill/>
        </p:spPr>
        <p:txBody>
          <a:bodyPr>
            <a:noAutofit/>
          </a:bodyPr>
          <a:lstStyle/>
          <a:p>
            <a:r>
              <a:rPr lang="en-US" sz="3200" dirty="0" smtClean="0">
                <a:solidFill>
                  <a:srgbClr val="00B050"/>
                </a:solidFill>
                <a:latin typeface="Candara" pitchFamily="34" charset="0"/>
              </a:rPr>
              <a:t>Armag Farms Ltd launched “Sunbury Harvest” fries in January 2014 to:</a:t>
            </a:r>
          </a:p>
          <a:p>
            <a:pPr>
              <a:buFont typeface="Arial" pitchFamily="34" charset="0"/>
              <a:buChar char="•"/>
            </a:pPr>
            <a:r>
              <a:rPr lang="en-US" sz="3200" dirty="0" smtClean="0">
                <a:solidFill>
                  <a:srgbClr val="00B050"/>
                </a:solidFill>
                <a:latin typeface="Candara" pitchFamily="34" charset="0"/>
              </a:rPr>
              <a:t> Provide convenient product for busy individuals as well as restaurants </a:t>
            </a:r>
          </a:p>
          <a:p>
            <a:pPr>
              <a:buFont typeface="Arial" pitchFamily="34" charset="0"/>
              <a:buChar char="•"/>
            </a:pPr>
            <a:r>
              <a:rPr lang="en-US" sz="3200" dirty="0" smtClean="0">
                <a:solidFill>
                  <a:srgbClr val="00B050"/>
                </a:solidFill>
                <a:latin typeface="Candara" pitchFamily="34" charset="0"/>
              </a:rPr>
              <a:t>Provide healthy alternative to white potato fries</a:t>
            </a:r>
          </a:p>
          <a:p>
            <a:r>
              <a:rPr lang="en-US" sz="3200" dirty="0" smtClean="0">
                <a:solidFill>
                  <a:srgbClr val="00B050"/>
                </a:solidFill>
                <a:latin typeface="Candara" pitchFamily="34" charset="0"/>
              </a:rPr>
              <a:t>Reduce food import bill</a:t>
            </a:r>
          </a:p>
          <a:p>
            <a:pPr>
              <a:buFont typeface="Arial" pitchFamily="34" charset="0"/>
              <a:buChar char="•"/>
            </a:pPr>
            <a:r>
              <a:rPr lang="en-US" sz="3200" dirty="0" smtClean="0">
                <a:solidFill>
                  <a:srgbClr val="00B050"/>
                </a:solidFill>
                <a:latin typeface="Candara" pitchFamily="34" charset="0"/>
              </a:rPr>
              <a:t>Increase sales of sweet potato</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r>
              <a:rPr smtClean="0"/>
              <a:t> </a:t>
            </a:r>
            <a:r>
              <a:rPr sz="6000" b="1" smtClean="0">
                <a:solidFill>
                  <a:schemeClr val="accent5"/>
                </a:solidFill>
              </a:rPr>
              <a:t>Response to Product</a:t>
            </a:r>
            <a:endParaRPr lang="en-US" sz="6000" b="1" dirty="0">
              <a:solidFill>
                <a:schemeClr val="accent5"/>
              </a:solidFill>
            </a:endParaRPr>
          </a:p>
        </p:txBody>
      </p:sp>
      <p:sp>
        <p:nvSpPr>
          <p:cNvPr id="3" name="Text Placeholder 2"/>
          <p:cNvSpPr>
            <a:spLocks noGrp="1"/>
          </p:cNvSpPr>
          <p:nvPr>
            <p:ph type="body" sz="quarter" idx="10"/>
          </p:nvPr>
        </p:nvSpPr>
        <p:spPr>
          <a:xfrm>
            <a:off x="381000" y="1411552"/>
            <a:ext cx="8382000" cy="3612527"/>
          </a:xfrm>
        </p:spPr>
        <p:txBody>
          <a:bodyPr/>
          <a:lstStyle/>
          <a:p>
            <a:r>
              <a:rPr lang="en-US" dirty="0" smtClean="0">
                <a:solidFill>
                  <a:srgbClr val="00B050"/>
                </a:solidFill>
                <a:latin typeface="Candara" panose="020E0502030303020204" pitchFamily="34" charset="0"/>
              </a:rPr>
              <a:t>Slow at first but over the last few months things have improved drastically as the product gains “respect” </a:t>
            </a:r>
          </a:p>
          <a:p>
            <a:r>
              <a:rPr lang="en-US" dirty="0" smtClean="0">
                <a:solidFill>
                  <a:srgbClr val="00B050"/>
                </a:solidFill>
                <a:latin typeface="Candara" panose="020E0502030303020204" pitchFamily="34" charset="0"/>
              </a:rPr>
              <a:t> The word has spread that they are truly fresher, tastier &amp; cheaper than the foreign choice.</a:t>
            </a:r>
          </a:p>
          <a:p>
            <a:r>
              <a:rPr lang="en-US" dirty="0" smtClean="0">
                <a:solidFill>
                  <a:srgbClr val="00B050"/>
                </a:solidFill>
                <a:latin typeface="Candara" panose="020E0502030303020204" pitchFamily="34" charset="0"/>
              </a:rPr>
              <a:t> Also the health benefit of sweet potato over English/Irish potato is gaining strength.</a:t>
            </a:r>
          </a:p>
          <a:p>
            <a:endParaRPr lang="en-US" dirty="0">
              <a:solidFill>
                <a:srgbClr val="00B050"/>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r>
              <a:rPr sz="6000" b="1" smtClean="0">
                <a:solidFill>
                  <a:schemeClr val="accent3"/>
                </a:solidFill>
              </a:rPr>
              <a:t>Problems to be solved</a:t>
            </a:r>
            <a:endParaRPr lang="en-US" sz="6000" b="1" dirty="0">
              <a:solidFill>
                <a:schemeClr val="accent3"/>
              </a:solidFill>
            </a:endParaRPr>
          </a:p>
        </p:txBody>
      </p:sp>
      <p:sp>
        <p:nvSpPr>
          <p:cNvPr id="3" name="Text Placeholder 2"/>
          <p:cNvSpPr>
            <a:spLocks noGrp="1"/>
          </p:cNvSpPr>
          <p:nvPr>
            <p:ph type="body" sz="quarter" idx="10"/>
          </p:nvPr>
        </p:nvSpPr>
        <p:spPr>
          <a:xfrm>
            <a:off x="381000" y="1371600"/>
            <a:ext cx="8382000" cy="3120854"/>
          </a:xfrm>
        </p:spPr>
        <p:txBody>
          <a:bodyPr/>
          <a:lstStyle/>
          <a:p>
            <a:endParaRPr lang="en-US" dirty="0" smtClean="0">
              <a:solidFill>
                <a:srgbClr val="00B050"/>
              </a:solidFill>
            </a:endParaRPr>
          </a:p>
          <a:p>
            <a:r>
              <a:rPr lang="en-US" sz="2800" dirty="0" smtClean="0">
                <a:solidFill>
                  <a:srgbClr val="00B050"/>
                </a:solidFill>
                <a:latin typeface="Candara" panose="020E0502030303020204" pitchFamily="34" charset="0"/>
              </a:rPr>
              <a:t>Reduce cost of energy in the operation </a:t>
            </a:r>
          </a:p>
          <a:p>
            <a:r>
              <a:rPr lang="en-US" sz="2800" dirty="0" smtClean="0">
                <a:solidFill>
                  <a:srgbClr val="00B050"/>
                </a:solidFill>
                <a:latin typeface="Candara" panose="020E0502030303020204" pitchFamily="34" charset="0"/>
              </a:rPr>
              <a:t> Get the product accepted by local consumers &amp; food industry players. </a:t>
            </a:r>
          </a:p>
          <a:p>
            <a:r>
              <a:rPr lang="en-US" sz="2800" dirty="0" smtClean="0">
                <a:solidFill>
                  <a:srgbClr val="00B050"/>
                </a:solidFill>
                <a:latin typeface="Candara" panose="020E0502030303020204" pitchFamily="34" charset="0"/>
              </a:rPr>
              <a:t>Competition from drastically under- tariffed  foreign imports that were coming in (&amp; may still be). </a:t>
            </a:r>
          </a:p>
          <a:p>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b="1" smtClean="0">
                <a:solidFill>
                  <a:schemeClr val="accent5"/>
                </a:solidFill>
              </a:rPr>
              <a:t>Future Products</a:t>
            </a:r>
            <a:endParaRPr lang="en-US" b="1" dirty="0">
              <a:solidFill>
                <a:schemeClr val="accent5"/>
              </a:solidFill>
            </a:endParaRPr>
          </a:p>
        </p:txBody>
      </p:sp>
      <p:sp>
        <p:nvSpPr>
          <p:cNvPr id="3" name="Text Placeholder 2"/>
          <p:cNvSpPr>
            <a:spLocks noGrp="1"/>
          </p:cNvSpPr>
          <p:nvPr>
            <p:ph type="body" sz="quarter" idx="10"/>
          </p:nvPr>
        </p:nvSpPr>
        <p:spPr>
          <a:xfrm>
            <a:off x="381000" y="1411552"/>
            <a:ext cx="8382000" cy="553998"/>
          </a:xfrm>
        </p:spPr>
        <p:txBody>
          <a:bodyPr/>
          <a:lstStyle/>
          <a:p>
            <a:r>
              <a:rPr lang="en-US" sz="4000" dirty="0" smtClean="0">
                <a:solidFill>
                  <a:srgbClr val="00B050"/>
                </a:solidFill>
                <a:latin typeface="Candara" panose="020E0502030303020204" pitchFamily="34" charset="0"/>
              </a:rPr>
              <a:t>Yam, cassava, breadfruit and plantain.</a:t>
            </a:r>
            <a:endParaRPr lang="en-US" sz="4000" dirty="0">
              <a:solidFill>
                <a:srgbClr val="00B050"/>
              </a:solidFill>
              <a:latin typeface="Candara" panose="020E0502030303020204"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b="1" dirty="0" smtClean="0">
                <a:solidFill>
                  <a:schemeClr val="accent5">
                    <a:lumMod val="75000"/>
                  </a:schemeClr>
                </a:solidFill>
              </a:rPr>
              <a:t>Armag Manufacturing Ltd.</a:t>
            </a:r>
            <a:endParaRPr lang="en-GB" b="1" dirty="0">
              <a:solidFill>
                <a:schemeClr val="accent5">
                  <a:lumMod val="75000"/>
                </a:schemeClr>
              </a:solidFill>
            </a:endParaRPr>
          </a:p>
        </p:txBody>
      </p:sp>
      <p:sp>
        <p:nvSpPr>
          <p:cNvPr id="3" name="Text Placeholder 2"/>
          <p:cNvSpPr>
            <a:spLocks noGrp="1"/>
          </p:cNvSpPr>
          <p:nvPr>
            <p:ph type="body" sz="quarter" idx="10"/>
          </p:nvPr>
        </p:nvSpPr>
        <p:spPr/>
        <p:txBody>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1000" y="1377433"/>
            <a:ext cx="8128000" cy="6096000"/>
          </a:xfrm>
          <a:prstGeom prst="rect">
            <a:avLst/>
          </a:prstGeom>
        </p:spPr>
      </p:pic>
    </p:spTree>
    <p:extLst>
      <p:ext uri="{BB962C8B-B14F-4D97-AF65-F5344CB8AC3E}">
        <p14:creationId xmlns:p14="http://schemas.microsoft.com/office/powerpoint/2010/main" xmlns="" val="372807138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sz="6000" b="1" smtClean="0">
                <a:solidFill>
                  <a:schemeClr val="accent5"/>
                </a:solidFill>
              </a:rPr>
              <a:t>Difficulties Encountered</a:t>
            </a:r>
            <a:endParaRPr lang="en-US" sz="6000" b="1" dirty="0">
              <a:solidFill>
                <a:schemeClr val="accent5"/>
              </a:solidFill>
            </a:endParaRPr>
          </a:p>
        </p:txBody>
      </p:sp>
      <p:sp>
        <p:nvSpPr>
          <p:cNvPr id="3" name="Text Placeholder 2"/>
          <p:cNvSpPr>
            <a:spLocks noGrp="1"/>
          </p:cNvSpPr>
          <p:nvPr>
            <p:ph type="body" sz="quarter" idx="10"/>
          </p:nvPr>
        </p:nvSpPr>
        <p:spPr>
          <a:xfrm>
            <a:off x="722313" y="1905000"/>
            <a:ext cx="8040688" cy="4699748"/>
          </a:xfrm>
        </p:spPr>
        <p:txBody>
          <a:bodyPr/>
          <a:lstStyle/>
          <a:p>
            <a:endParaRPr lang="en-US" dirty="0" smtClean="0">
              <a:solidFill>
                <a:srgbClr val="00B050"/>
              </a:solidFill>
            </a:endParaRPr>
          </a:p>
          <a:p>
            <a:r>
              <a:rPr lang="en-US" sz="4800" dirty="0" smtClean="0">
                <a:solidFill>
                  <a:srgbClr val="00B050"/>
                </a:solidFill>
                <a:latin typeface="Candara" pitchFamily="34" charset="0"/>
              </a:rPr>
              <a:t>Sourcing suitably sized &amp; priced quality equipment that would link together to form a smooth running production line</a:t>
            </a:r>
          </a:p>
          <a:p>
            <a:endParaRPr lang="en-US" sz="48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r>
              <a:rPr sz="6000" b="1" smtClean="0">
                <a:solidFill>
                  <a:schemeClr val="accent5"/>
                </a:solidFill>
              </a:rPr>
              <a:t>Production process</a:t>
            </a:r>
            <a:endParaRPr lang="en-US" sz="6000" b="1" dirty="0">
              <a:solidFill>
                <a:schemeClr val="accent5"/>
              </a:solidFill>
            </a:endParaRPr>
          </a:p>
        </p:txBody>
      </p:sp>
      <p:sp>
        <p:nvSpPr>
          <p:cNvPr id="3" name="Text Placeholder 2"/>
          <p:cNvSpPr>
            <a:spLocks noGrp="1"/>
          </p:cNvSpPr>
          <p:nvPr>
            <p:ph type="body" sz="quarter" idx="10"/>
          </p:nvPr>
        </p:nvSpPr>
        <p:spPr>
          <a:xfrm>
            <a:off x="722313" y="1905000"/>
            <a:ext cx="8040688" cy="4458913"/>
          </a:xfrm>
        </p:spPr>
        <p:txBody>
          <a:bodyPr/>
          <a:lstStyle/>
          <a:p>
            <a:pPr>
              <a:buFont typeface="Arial" pitchFamily="34" charset="0"/>
              <a:buChar char="•"/>
            </a:pPr>
            <a:r>
              <a:rPr lang="en-US" sz="4000" dirty="0" smtClean="0">
                <a:solidFill>
                  <a:srgbClr val="00B050"/>
                </a:solidFill>
                <a:latin typeface="Candara" pitchFamily="34" charset="0"/>
              </a:rPr>
              <a:t>Wash, peel, cut into desired shape</a:t>
            </a:r>
          </a:p>
          <a:p>
            <a:pPr>
              <a:buFont typeface="Arial" pitchFamily="34" charset="0"/>
              <a:buChar char="•"/>
            </a:pPr>
            <a:r>
              <a:rPr lang="en-US" sz="4000" dirty="0" smtClean="0">
                <a:solidFill>
                  <a:srgbClr val="00B050"/>
                </a:solidFill>
                <a:latin typeface="Candara" pitchFamily="34" charset="0"/>
              </a:rPr>
              <a:t> Steam blanche (precook)</a:t>
            </a:r>
          </a:p>
          <a:p>
            <a:pPr>
              <a:buFont typeface="Arial" pitchFamily="34" charset="0"/>
              <a:buChar char="•"/>
            </a:pPr>
            <a:r>
              <a:rPr lang="en-US" sz="4000" dirty="0" smtClean="0">
                <a:solidFill>
                  <a:srgbClr val="00B050"/>
                </a:solidFill>
                <a:latin typeface="Candara" pitchFamily="34" charset="0"/>
              </a:rPr>
              <a:t> Ice bath to stop cooking process</a:t>
            </a:r>
          </a:p>
          <a:p>
            <a:pPr>
              <a:buFont typeface="Arial" pitchFamily="34" charset="0"/>
              <a:buChar char="•"/>
            </a:pPr>
            <a:r>
              <a:rPr lang="en-US" sz="4000" dirty="0" smtClean="0">
                <a:solidFill>
                  <a:srgbClr val="00B050"/>
                </a:solidFill>
                <a:latin typeface="Candara" pitchFamily="34" charset="0"/>
              </a:rPr>
              <a:t> Grade immediately</a:t>
            </a:r>
          </a:p>
          <a:p>
            <a:pPr>
              <a:buFont typeface="Arial" pitchFamily="34" charset="0"/>
              <a:buChar char="•"/>
            </a:pPr>
            <a:r>
              <a:rPr lang="en-US" sz="4000" dirty="0" smtClean="0">
                <a:solidFill>
                  <a:srgbClr val="00B050"/>
                </a:solidFill>
                <a:latin typeface="Candara" pitchFamily="34" charset="0"/>
              </a:rPr>
              <a:t> Blast freeze</a:t>
            </a:r>
          </a:p>
          <a:p>
            <a:pPr>
              <a:buFont typeface="Arial" pitchFamily="34" charset="0"/>
              <a:buChar char="•"/>
            </a:pPr>
            <a:r>
              <a:rPr lang="en-US" sz="4000" dirty="0" smtClean="0">
                <a:solidFill>
                  <a:srgbClr val="00B050"/>
                </a:solidFill>
                <a:latin typeface="Candara" pitchFamily="34" charset="0"/>
              </a:rPr>
              <a:t> Package &amp; store.</a:t>
            </a:r>
          </a:p>
          <a:p>
            <a:pPr>
              <a:buFont typeface="Arial" pitchFamily="34" charset="0"/>
              <a:buChar char="•"/>
            </a:pP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914096"/>
          </a:xfrm>
        </p:spPr>
        <p:txBody>
          <a:bodyPr/>
          <a:lstStyle/>
          <a:p>
            <a:r>
              <a:rPr sz="6600" b="1" smtClean="0">
                <a:solidFill>
                  <a:schemeClr val="accent5"/>
                </a:solidFill>
              </a:rPr>
              <a:t>Peeled ,washed potatoes</a:t>
            </a:r>
            <a:endParaRPr lang="en-US" sz="6600" b="1" dirty="0">
              <a:solidFill>
                <a:schemeClr val="accent5"/>
              </a:solidFill>
            </a:endParaRPr>
          </a:p>
        </p:txBody>
      </p:sp>
      <p:sp>
        <p:nvSpPr>
          <p:cNvPr id="3" name="Text Placeholder 2"/>
          <p:cNvSpPr>
            <a:spLocks noGrp="1"/>
          </p:cNvSpPr>
          <p:nvPr>
            <p:ph type="body" sz="quarter" idx="10"/>
          </p:nvPr>
        </p:nvSpPr>
        <p:spPr/>
        <p:txBody>
          <a:bodyPr/>
          <a:lstStyle/>
          <a:p>
            <a:endParaRPr lang="en-US" dirty="0"/>
          </a:p>
        </p:txBody>
      </p:sp>
      <p:pic>
        <p:nvPicPr>
          <p:cNvPr id="4" name="Picture 2" descr="C:\Users\fchandler\AppData\Local\Microsoft\Windows\Temporary Internet Files\Content.Outlook\ZEROPYBN\001 (2).jpg"/>
          <p:cNvPicPr>
            <a:picLocks noChangeAspect="1" noChangeArrowheads="1"/>
          </p:cNvPicPr>
          <p:nvPr/>
        </p:nvPicPr>
        <p:blipFill>
          <a:blip r:embed="rId2"/>
          <a:srcRect/>
          <a:stretch>
            <a:fillRect/>
          </a:stretch>
        </p:blipFill>
        <p:spPr bwMode="auto">
          <a:xfrm>
            <a:off x="0" y="1828800"/>
            <a:ext cx="9144000" cy="5029200"/>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411552"/>
            <a:ext cx="8382000" cy="2550848"/>
          </a:xfrm>
        </p:spPr>
        <p:txBody>
          <a:bodyPr>
            <a:normAutofit fontScale="92500" lnSpcReduction="20000"/>
          </a:bodyPr>
          <a:lstStyle/>
          <a:p>
            <a:r>
              <a:rPr lang="en-US" dirty="0" smtClean="0"/>
              <a:t>Font, size, and color for text have been formatted for you in the Slide Master</a:t>
            </a:r>
          </a:p>
          <a:p>
            <a:r>
              <a:rPr lang="en-US" dirty="0" smtClean="0"/>
              <a:t>Use the color palette shown below</a:t>
            </a:r>
          </a:p>
          <a:p>
            <a:r>
              <a:rPr lang="en-US" dirty="0" smtClean="0"/>
              <a:t>See next slide for additional guidelines</a:t>
            </a:r>
          </a:p>
          <a:p>
            <a:r>
              <a:rPr lang="en-US" dirty="0" smtClean="0"/>
              <a:t>Hyperlink color: </a:t>
            </a:r>
            <a:r>
              <a:rPr lang="en-US" dirty="0" smtClean="0">
                <a:hlinkClick r:id="rId3"/>
              </a:rPr>
              <a:t>www.microsoft.com</a:t>
            </a:r>
            <a:r>
              <a:rPr lang="en-US" dirty="0" smtClean="0"/>
              <a:t> </a:t>
            </a:r>
          </a:p>
        </p:txBody>
      </p:sp>
      <p:sp>
        <p:nvSpPr>
          <p:cNvPr id="4" name="Rounded Rectangle 3"/>
          <p:cNvSpPr/>
          <p:nvPr/>
        </p:nvSpPr>
        <p:spPr bwMode="auto">
          <a:xfrm>
            <a:off x="6216952" y="4381500"/>
            <a:ext cx="2201333" cy="882953"/>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Sample Fill</a:t>
            </a:r>
          </a:p>
        </p:txBody>
      </p:sp>
      <p:sp>
        <p:nvSpPr>
          <p:cNvPr id="5" name="Rounded Rectangle 4"/>
          <p:cNvSpPr/>
          <p:nvPr/>
        </p:nvSpPr>
        <p:spPr bwMode="auto">
          <a:xfrm>
            <a:off x="3556000" y="4381500"/>
            <a:ext cx="2201333" cy="882953"/>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Sample Fill</a:t>
            </a:r>
          </a:p>
        </p:txBody>
      </p:sp>
      <p:sp>
        <p:nvSpPr>
          <p:cNvPr id="6" name="Rounded Rectangle 5"/>
          <p:cNvSpPr/>
          <p:nvPr/>
        </p:nvSpPr>
        <p:spPr bwMode="auto">
          <a:xfrm>
            <a:off x="825500" y="4381500"/>
            <a:ext cx="2201333" cy="882953"/>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rPr>
              <a:t>Sample Fill</a:t>
            </a:r>
          </a:p>
        </p:txBody>
      </p:sp>
      <p:sp>
        <p:nvSpPr>
          <p:cNvPr id="7" name="Rounded Rectangle 6"/>
          <p:cNvSpPr/>
          <p:nvPr/>
        </p:nvSpPr>
        <p:spPr bwMode="auto">
          <a:xfrm>
            <a:off x="6216952" y="5539619"/>
            <a:ext cx="2201333" cy="882953"/>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Sample Fill</a:t>
            </a:r>
          </a:p>
        </p:txBody>
      </p:sp>
      <p:sp>
        <p:nvSpPr>
          <p:cNvPr id="8" name="Rounded Rectangle 7"/>
          <p:cNvSpPr/>
          <p:nvPr/>
        </p:nvSpPr>
        <p:spPr bwMode="auto">
          <a:xfrm>
            <a:off x="3556000" y="5539619"/>
            <a:ext cx="2201333" cy="882953"/>
          </a:xfrm>
          <a:prstGeom prst="roundRect">
            <a:avLst>
              <a:gd name="adj" fmla="val 9033"/>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Sample Fill</a:t>
            </a:r>
          </a:p>
        </p:txBody>
      </p:sp>
      <p:sp>
        <p:nvSpPr>
          <p:cNvPr id="9" name="Rounded Rectangle 8"/>
          <p:cNvSpPr/>
          <p:nvPr/>
        </p:nvSpPr>
        <p:spPr bwMode="auto">
          <a:xfrm>
            <a:off x="825500" y="5539619"/>
            <a:ext cx="2201333" cy="882953"/>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rPr>
              <a:t>Sample Fill</a:t>
            </a:r>
          </a:p>
        </p:txBody>
      </p:sp>
      <p:pic>
        <p:nvPicPr>
          <p:cNvPr id="2050" name="Picture 2" descr="C:\Users\fchandler\AppData\Local\Microsoft\Windows\Temporary Internet Files\Content.Outlook\ZEROPYBN\002.jpg"/>
          <p:cNvPicPr>
            <a:picLocks noChangeAspect="1" noChangeArrowheads="1"/>
          </p:cNvPicPr>
          <p:nvPr/>
        </p:nvPicPr>
        <p:blipFill>
          <a:blip r:embed="rId4"/>
          <a:srcRect/>
          <a:stretch>
            <a:fillRect/>
          </a:stretch>
        </p:blipFill>
        <p:spPr bwMode="auto">
          <a:xfrm>
            <a:off x="0" y="1447800"/>
            <a:ext cx="9144000" cy="5410200"/>
          </a:xfrm>
          <a:prstGeom prst="rect">
            <a:avLst/>
          </a:prstGeom>
          <a:noFill/>
        </p:spPr>
      </p:pic>
      <p:sp>
        <p:nvSpPr>
          <p:cNvPr id="10" name="Title 9"/>
          <p:cNvSpPr>
            <a:spLocks noGrp="1"/>
          </p:cNvSpPr>
          <p:nvPr>
            <p:ph type="title"/>
          </p:nvPr>
        </p:nvSpPr>
        <p:spPr>
          <a:xfrm>
            <a:off x="228600" y="130715"/>
            <a:ext cx="8382000" cy="1329595"/>
          </a:xfrm>
        </p:spPr>
        <p:txBody>
          <a:bodyPr/>
          <a:lstStyle/>
          <a:p>
            <a:r>
              <a:rPr lang="en-US" b="1" dirty="0" smtClean="0">
                <a:solidFill>
                  <a:schemeClr val="accent5">
                    <a:lumMod val="75000"/>
                  </a:schemeClr>
                </a:solidFill>
              </a:rPr>
              <a:t>Cutting &amp; Transfer to Steam Blancher</a:t>
            </a:r>
            <a:r>
              <a:rPr lang="en-US" dirty="0" smtClean="0"/>
              <a:t>.</a:t>
            </a:r>
            <a:endParaRPr lang="en-GB"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sz="6700" b="1" dirty="0" smtClean="0">
                <a:solidFill>
                  <a:schemeClr val="accent5"/>
                </a:solidFill>
              </a:rPr>
              <a:t>Finished Fries on Grader belt</a:t>
            </a:r>
            <a:br>
              <a:rPr lang="en-US" sz="6700" b="1" dirty="0" smtClean="0">
                <a:solidFill>
                  <a:schemeClr val="accent5"/>
                </a:solidFill>
              </a:rPr>
            </a:br>
            <a:r>
              <a:rPr lang="en-US" sz="3600" dirty="0" smtClean="0">
                <a:solidFill>
                  <a:schemeClr val="tx2"/>
                </a:solidFill>
              </a:rPr>
              <a:t>Subtitle color</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92500" lnSpcReduction="10000"/>
          </a:bodyPr>
          <a:lstStyle/>
          <a:p>
            <a:r>
              <a:rPr lang="en-US" dirty="0" smtClean="0"/>
              <a:t>Example of a slide with a subhead</a:t>
            </a:r>
          </a:p>
          <a:p>
            <a:pPr lvl="1"/>
            <a:r>
              <a:rPr lang="en-US" dirty="0" smtClean="0"/>
              <a:t>Set the slide title in “title case”</a:t>
            </a:r>
          </a:p>
          <a:p>
            <a:pPr lvl="1"/>
            <a:r>
              <a:rPr lang="en-US" dirty="0" smtClean="0"/>
              <a:t>Set subheads in “sentence case”</a:t>
            </a:r>
          </a:p>
          <a:p>
            <a:pPr lvl="1"/>
            <a:r>
              <a:rPr lang="en-US" dirty="0" smtClean="0"/>
              <a:t>Generally set subhead to 36pt or smaller so it will fit on a single line</a:t>
            </a:r>
          </a:p>
          <a:p>
            <a:pPr lvl="1"/>
            <a:r>
              <a:rPr lang="en-US" dirty="0" smtClean="0"/>
              <a:t>The subhead color is defined for this template but must be selected. In PowerPoint 2007, it is the fourth font color from the left</a:t>
            </a:r>
          </a:p>
        </p:txBody>
      </p:sp>
      <p:pic>
        <p:nvPicPr>
          <p:cNvPr id="3074" name="Picture 2" descr="C:\Users\fchandler\AppData\Local\Microsoft\Windows\Temporary Internet Files\Content.Outlook\ZEROPYBN\003 (2).jpg"/>
          <p:cNvPicPr>
            <a:picLocks noChangeAspect="1" noChangeArrowheads="1"/>
          </p:cNvPicPr>
          <p:nvPr/>
        </p:nvPicPr>
        <p:blipFill>
          <a:blip r:embed="rId3"/>
          <a:srcRect/>
          <a:stretch>
            <a:fillRect/>
          </a:stretch>
        </p:blipFill>
        <p:spPr bwMode="auto">
          <a:xfrm>
            <a:off x="0" y="1219200"/>
            <a:ext cx="9144000" cy="5638800"/>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0188"/>
            <a:ext cx="8458200" cy="664797"/>
          </a:xfrm>
        </p:spPr>
        <p:txBody>
          <a:bodyPr/>
          <a:lstStyle/>
          <a:p>
            <a:r>
              <a:rPr b="1" smtClean="0">
                <a:solidFill>
                  <a:schemeClr val="accent5"/>
                </a:solidFill>
              </a:rPr>
              <a:t>Stacked fries ready for blast freezer</a:t>
            </a:r>
            <a:endParaRPr lang="en-US" b="1" dirty="0">
              <a:solidFill>
                <a:schemeClr val="accent5"/>
              </a:solidFill>
            </a:endParaRPr>
          </a:p>
        </p:txBody>
      </p:sp>
      <p:sp>
        <p:nvSpPr>
          <p:cNvPr id="3" name="Text Placeholder 2"/>
          <p:cNvSpPr>
            <a:spLocks noGrp="1"/>
          </p:cNvSpPr>
          <p:nvPr>
            <p:ph type="body" sz="quarter" idx="10"/>
          </p:nvPr>
        </p:nvSpPr>
        <p:spPr/>
        <p:txBody>
          <a:bodyPr/>
          <a:lstStyle/>
          <a:p>
            <a:endParaRPr lang="en-US" dirty="0"/>
          </a:p>
        </p:txBody>
      </p:sp>
      <p:pic>
        <p:nvPicPr>
          <p:cNvPr id="4" name="Picture 2" descr="C:\Users\fchandler\AppData\Local\Microsoft\Windows\Temporary Internet Files\Content.Outlook\ZEROPYBN\004.jpg"/>
          <p:cNvPicPr>
            <a:picLocks noChangeAspect="1" noChangeArrowheads="1"/>
          </p:cNvPicPr>
          <p:nvPr/>
        </p:nvPicPr>
        <p:blipFill>
          <a:blip r:embed="rId2"/>
          <a:srcRect/>
          <a:stretch>
            <a:fillRect/>
          </a:stretch>
        </p:blipFill>
        <p:spPr bwMode="auto">
          <a:xfrm>
            <a:off x="-228600" y="1371600"/>
            <a:ext cx="9677400" cy="6019800"/>
          </a:xfrm>
          <a:prstGeom prst="rect">
            <a:avLst/>
          </a:prstGeom>
          <a:noFill/>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smtClean="0">
                <a:solidFill>
                  <a:schemeClr val="accent5">
                    <a:lumMod val="75000"/>
                  </a:schemeClr>
                </a:solidFill>
              </a:rPr>
              <a:t>Packaged product in supermarket</a:t>
            </a:r>
            <a:endParaRPr lang="en-US" dirty="0">
              <a:solidFill>
                <a:schemeClr val="accent5">
                  <a:lumMod val="75000"/>
                </a:schemeClr>
              </a:solidFill>
            </a:endParaRPr>
          </a:p>
        </p:txBody>
      </p:sp>
      <p:sp>
        <p:nvSpPr>
          <p:cNvPr id="3" name="Text Placeholder 2"/>
          <p:cNvSpPr>
            <a:spLocks noGrp="1"/>
          </p:cNvSpPr>
          <p:nvPr>
            <p:ph type="body" sz="quarter" idx="10"/>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1000" y="1411552"/>
            <a:ext cx="8128000" cy="6096000"/>
          </a:xfrm>
          <a:prstGeom prst="rect">
            <a:avLst/>
          </a:prstGeom>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Green_Blue texture template 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8349B-7BD4-4EAF-84F0-BBA39D6AFC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1_Green_Blue texture template Segoe</Template>
  <TotalTime>134</TotalTime>
  <Words>622</Words>
  <Application>Microsoft Office PowerPoint</Application>
  <PresentationFormat>On-screen Show (4:3)</PresentationFormat>
  <Paragraphs>60</Paragraphs>
  <Slides>12</Slides>
  <Notes>3</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1_Green_Blue texture template Segoe</vt:lpstr>
      <vt:lpstr>White with Courier font for code slides</vt:lpstr>
      <vt:lpstr>Sweet Potato Processing</vt:lpstr>
      <vt:lpstr>Armag Manufacturing Ltd.</vt:lpstr>
      <vt:lpstr>Difficulties Encountered</vt:lpstr>
      <vt:lpstr>Production process</vt:lpstr>
      <vt:lpstr>Peeled ,washed potatoes</vt:lpstr>
      <vt:lpstr>Cutting &amp; Transfer to Steam Blancher.</vt:lpstr>
      <vt:lpstr>Finished Fries on Grader belt Subtitle color</vt:lpstr>
      <vt:lpstr>Stacked fries ready for blast freezer</vt:lpstr>
      <vt:lpstr>Packaged product in supermarket</vt:lpstr>
      <vt:lpstr> Response to Product</vt:lpstr>
      <vt:lpstr>Problems to be solved</vt:lpstr>
      <vt:lpstr>Future Products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Sweet Potato Processing</dc:title>
  <dc:creator>fchandler</dc:creator>
  <cp:lastModifiedBy>fchandler</cp:lastModifiedBy>
  <cp:revision>35</cp:revision>
  <dcterms:created xsi:type="dcterms:W3CDTF">2015-01-29T21:54:32Z</dcterms:created>
  <dcterms:modified xsi:type="dcterms:W3CDTF">2015-02-06T21:54:32Z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TC102867479990</vt:lpwstr>
  </property>
</Properties>
</file>